
<file path=[Content_Types].xml><?xml version="1.0" encoding="utf-8"?>
<Types xmlns="http://schemas.openxmlformats.org/package/2006/content-types">
  <Default Extension="tmp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80" r:id="rId2"/>
    <p:sldId id="259" r:id="rId3"/>
    <p:sldId id="268" r:id="rId4"/>
    <p:sldId id="269" r:id="rId5"/>
    <p:sldId id="270" r:id="rId6"/>
    <p:sldId id="271" r:id="rId7"/>
    <p:sldId id="281" r:id="rId8"/>
    <p:sldId id="282" r:id="rId9"/>
    <p:sldId id="283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an Amburg, Jacqueline" initials="VAJ" lastIdx="12" clrIdx="0">
    <p:extLst>
      <p:ext uri="{19B8F6BF-5375-455C-9EA6-DF929625EA0E}">
        <p15:presenceInfo xmlns:p15="http://schemas.microsoft.com/office/powerpoint/2012/main" userId="S-1-5-21-264025625-3038107204-4110590790-1228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B6"/>
    <a:srgbClr val="656565"/>
    <a:srgbClr val="4B4B4B"/>
    <a:srgbClr val="00AE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48" autoAdjust="0"/>
  </p:normalViewPr>
  <p:slideViewPr>
    <p:cSldViewPr snapToGrid="0" snapToObjects="1">
      <p:cViewPr varScale="1">
        <p:scale>
          <a:sx n="68" d="100"/>
          <a:sy n="68" d="100"/>
        </p:scale>
        <p:origin x="14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55" d="100"/>
          <a:sy n="55" d="100"/>
        </p:scale>
        <p:origin x="2880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AED279-3CD0-4EA2-80D9-0DAE7C7B28B1}" type="datetimeFigureOut">
              <a:rPr lang="en-US" smtClean="0"/>
              <a:t>5/17/2017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BBFD91-D3E5-4519-848B-7214545B9C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060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BBFD91-D3E5-4519-848B-7214545B9C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9123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910"/>
            <a:ext cx="9216000" cy="6912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ctrTitle" hasCustomPrompt="1"/>
          </p:nvPr>
        </p:nvSpPr>
        <p:spPr>
          <a:xfrm>
            <a:off x="494356" y="2148880"/>
            <a:ext cx="8470132" cy="1136103"/>
          </a:xfrm>
          <a:prstGeom prst="rect">
            <a:avLst/>
          </a:prstGeom>
        </p:spPr>
        <p:txBody>
          <a:bodyPr/>
          <a:lstStyle>
            <a:lvl1pPr algn="l">
              <a:defRPr sz="8000" b="0" i="0" baseline="0">
                <a:solidFill>
                  <a:srgbClr val="006BB6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Title in Calibri Light</a:t>
            </a:r>
          </a:p>
        </p:txBody>
      </p:sp>
      <p:sp>
        <p:nvSpPr>
          <p:cNvPr id="7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047720" y="3334999"/>
            <a:ext cx="4219211" cy="65025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000" b="0" i="0">
                <a:solidFill>
                  <a:srgbClr val="00AEEF"/>
                </a:solidFill>
                <a:latin typeface="Calibri Light"/>
                <a:cs typeface="Calibri Ligh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Subtitle in Calibri Light</a:t>
            </a:r>
          </a:p>
        </p:txBody>
      </p:sp>
    </p:spTree>
    <p:extLst>
      <p:ext uri="{BB962C8B-B14F-4D97-AF65-F5344CB8AC3E}">
        <p14:creationId xmlns:p14="http://schemas.microsoft.com/office/powerpoint/2010/main" val="3292226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defRPr sz="6000" kern="1200">
                <a:solidFill>
                  <a:srgbClr val="00AEEF"/>
                </a:solidFill>
                <a:latin typeface="Calibri Light"/>
              </a:defRPr>
            </a:lvl1pPr>
          </a:lstStyle>
          <a:p>
            <a:r>
              <a:rPr lang="en-US" dirty="0"/>
              <a:t>Title in Calibri Light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57200" y="1609100"/>
            <a:ext cx="8229600" cy="4232275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normalizeH="0" baseline="0">
                <a:solidFill>
                  <a:srgbClr val="006BB6"/>
                </a:solidFill>
                <a:latin typeface="Calibri"/>
                <a:cs typeface="Calibri"/>
              </a:defRPr>
            </a:lvl1pPr>
          </a:lstStyle>
          <a:p>
            <a:pPr lvl="0"/>
            <a:r>
              <a:rPr lang="en-US" dirty="0"/>
              <a:t>Subtitle in Calibri Regular, dark blue.</a:t>
            </a:r>
          </a:p>
          <a:p>
            <a:pPr lvl="0"/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Body text in Calibri Light, black.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Lorem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ipsum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qui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consectas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voles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ventibus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nestrumqui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dolore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sitio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volupta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etur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dolluptae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Nequam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qui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totatem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posapictur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utas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dicae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volorer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sperovi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ducius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endParaRPr lang="en-US" dirty="0"/>
          </a:p>
          <a:p>
            <a:pPr lvl="0"/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/>
              <a:ea typeface="+mn-ea"/>
              <a:cs typeface="Calibri Light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196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defRPr sz="6000" b="0" i="0">
                <a:solidFill>
                  <a:srgbClr val="00AEEF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Title in Calibri Light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57199" y="1608138"/>
            <a:ext cx="3930074" cy="457993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rgbClr val="006BB6"/>
                </a:solidFill>
                <a:latin typeface="Calibri"/>
                <a:cs typeface="Calibri Ligh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Subtitle in Calibri Regular, dark blue.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Body text in Calibri Light, black.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Lorem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ipsum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qui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consectas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voles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ventibus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nestrumqui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dolore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sitio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volupta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etur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dolluptae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Nequam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qui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totatem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posapictur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utas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dicae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volorer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sperovi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ducius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4756726" y="1608138"/>
            <a:ext cx="3930074" cy="4579937"/>
          </a:xfrm>
          <a:prstGeom prst="rect">
            <a:avLst/>
          </a:prstGeom>
        </p:spPr>
        <p:txBody>
          <a:bodyPr vert="horz"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sz="2400" b="0" i="0" baseline="0">
                <a:solidFill>
                  <a:srgbClr val="006BB6"/>
                </a:solidFill>
                <a:latin typeface="Calibri"/>
                <a:cs typeface="Calibri Light"/>
              </a:defRPr>
            </a:lvl1pPr>
            <a:lvl2pPr marL="457200" indent="0" algn="l">
              <a:buNone/>
              <a:defRPr/>
            </a:lvl2pPr>
            <a:lvl3pPr marL="914400" indent="0" algn="l">
              <a:buNone/>
              <a:defRPr/>
            </a:lvl3pPr>
            <a:lvl4pPr marL="1371600" indent="0" algn="l">
              <a:buNone/>
              <a:defRPr/>
            </a:lvl4pPr>
            <a:lvl5pPr marL="1828800" indent="0" algn="l">
              <a:buNone/>
              <a:defRPr/>
            </a:lvl5pPr>
          </a:lstStyle>
          <a:p>
            <a:pPr lvl="0"/>
            <a:r>
              <a:rPr lang="en-US" dirty="0"/>
              <a:t>Subtitle in Calibri Regular, dark blue.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Body text in Calibri Light, black.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Lorem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ipsum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qui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consectas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est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voles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ventibus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nestrumqui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dolore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sitio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volupta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pel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etur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,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dolluptae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Nequam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qui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totatem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posapictur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aut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utas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dicae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volorer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sperovi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ducius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/>
                <a:ea typeface="+mn-ea"/>
                <a:cs typeface="Calibri Light"/>
              </a:rPr>
              <a:t>.</a:t>
            </a:r>
            <a:endParaRPr lang="en-US" dirty="0"/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392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b="0" i="0" cap="none" baseline="0">
                <a:solidFill>
                  <a:srgbClr val="00AEEF"/>
                </a:solidFill>
                <a:latin typeface="Calibri Light"/>
                <a:cs typeface="Helvetica"/>
              </a:defRPr>
            </a:lvl1pPr>
          </a:lstStyle>
          <a:p>
            <a:r>
              <a:rPr lang="en-US" dirty="0"/>
              <a:t>Title in Calibri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57200" y="1600200"/>
            <a:ext cx="8229600" cy="4211505"/>
          </a:xfrm>
          <a:prstGeom prst="rect">
            <a:avLst/>
          </a:prstGeom>
        </p:spPr>
        <p:txBody>
          <a:bodyPr/>
          <a:lstStyle>
            <a:lvl1pPr algn="l">
              <a:defRPr sz="2400" b="0" i="0" baseline="0">
                <a:solidFill>
                  <a:schemeClr val="tx2"/>
                </a:solidFill>
                <a:latin typeface="Calibri"/>
                <a:cs typeface="Calibri"/>
              </a:defRPr>
            </a:lvl1pPr>
            <a:lvl2pPr marL="742950" indent="-285750" algn="l">
              <a:buFont typeface="Arial"/>
              <a:buChar char="•"/>
              <a:defRPr sz="2400" b="0" i="0" baseline="0">
                <a:solidFill>
                  <a:schemeClr val="tx2"/>
                </a:solidFill>
                <a:latin typeface="Calibri Light"/>
                <a:cs typeface="Calibri Light"/>
              </a:defRPr>
            </a:lvl2pPr>
            <a:lvl3pPr marL="1143000" indent="-228600" algn="l">
              <a:buFont typeface="Lucida Grande"/>
              <a:buChar char="-"/>
              <a:defRPr sz="2400" b="0" i="0">
                <a:solidFill>
                  <a:schemeClr val="tx2"/>
                </a:solidFill>
                <a:latin typeface="Calibri Light"/>
                <a:cs typeface="Calibri Light"/>
              </a:defRPr>
            </a:lvl3pPr>
            <a:lvl4pPr algn="l">
              <a:defRPr>
                <a:latin typeface="Helvetica"/>
                <a:cs typeface="Helvetica"/>
              </a:defRPr>
            </a:lvl4pPr>
            <a:lvl5pPr algn="l">
              <a:defRPr>
                <a:latin typeface="Helvetica"/>
                <a:cs typeface="Helvetica"/>
              </a:defRPr>
            </a:lvl5pPr>
          </a:lstStyle>
          <a:p>
            <a:pPr lvl="0"/>
            <a:r>
              <a:rPr lang="en-US" dirty="0"/>
              <a:t>Calibri Regular for level 1</a:t>
            </a:r>
          </a:p>
          <a:p>
            <a:pPr lvl="1"/>
            <a:r>
              <a:rPr lang="en-US" dirty="0"/>
              <a:t>Calibri Light for level 2</a:t>
            </a:r>
          </a:p>
          <a:p>
            <a:pPr lvl="2"/>
            <a:r>
              <a:rPr lang="en-US" dirty="0"/>
              <a:t>Calibri Light for level 3</a:t>
            </a:r>
          </a:p>
        </p:txBody>
      </p:sp>
    </p:spTree>
    <p:extLst>
      <p:ext uri="{BB962C8B-B14F-4D97-AF65-F5344CB8AC3E}">
        <p14:creationId xmlns:p14="http://schemas.microsoft.com/office/powerpoint/2010/main" val="18478492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6000" b="0" i="0" cap="none" baseline="0">
                <a:solidFill>
                  <a:srgbClr val="00AEEF"/>
                </a:solidFill>
                <a:latin typeface="Calibri Light"/>
                <a:cs typeface="Calibri Light"/>
              </a:defRPr>
            </a:lvl1pPr>
          </a:lstStyle>
          <a:p>
            <a:r>
              <a:rPr lang="en-US" dirty="0"/>
              <a:t>Title in Calibri Light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57200" y="1600201"/>
            <a:ext cx="4038600" cy="4198994"/>
          </a:xfrm>
          <a:prstGeom prst="rect">
            <a:avLst/>
          </a:prstGeo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Calibri"/>
                <a:cs typeface="Calibri Light"/>
              </a:defRPr>
            </a:lvl1pPr>
            <a:lvl2pPr marL="742950" indent="-285750">
              <a:buFont typeface="Arial"/>
              <a:buChar char="•"/>
              <a:defRPr sz="2400" b="0" i="0" baseline="0">
                <a:solidFill>
                  <a:schemeClr val="tx2"/>
                </a:solidFill>
                <a:latin typeface="Calibri Light"/>
                <a:cs typeface="Calibri Light"/>
              </a:defRPr>
            </a:lvl2pPr>
            <a:lvl3pPr marL="12573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 b="0" i="0">
                <a:solidFill>
                  <a:schemeClr val="tx2"/>
                </a:solidFill>
                <a:latin typeface="Calibri Light"/>
                <a:cs typeface="Calibri Light"/>
              </a:defRPr>
            </a:lvl3pPr>
            <a:lvl4pPr>
              <a:defRPr sz="1800">
                <a:latin typeface="Roboto   "/>
                <a:cs typeface="Roboto   "/>
              </a:defRPr>
            </a:lvl4pPr>
            <a:lvl5pPr>
              <a:defRPr sz="1800">
                <a:latin typeface="Roboto   "/>
                <a:cs typeface="Roboto   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Calibri Regular for level 1</a:t>
            </a:r>
          </a:p>
          <a:p>
            <a:pPr lvl="1"/>
            <a:r>
              <a:rPr lang="en-US" dirty="0"/>
              <a:t>Calibri Light level 2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r>
              <a:rPr lang="en-US" dirty="0"/>
              <a:t>Calibri Light level 3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4648200" y="1600201"/>
            <a:ext cx="4038600" cy="4198994"/>
          </a:xfrm>
          <a:prstGeom prst="rect">
            <a:avLst/>
          </a:prstGeom>
        </p:spPr>
        <p:txBody>
          <a:bodyPr/>
          <a:lstStyle>
            <a:lvl1pPr>
              <a:defRPr sz="2400" b="0" i="0" baseline="0">
                <a:solidFill>
                  <a:schemeClr val="tx2"/>
                </a:solidFill>
                <a:latin typeface="Calibri"/>
                <a:cs typeface="Calibri Light"/>
              </a:defRPr>
            </a:lvl1pPr>
            <a:lvl2pPr marL="742950" indent="-285750">
              <a:buFont typeface="Arial"/>
              <a:buChar char="•"/>
              <a:defRPr sz="2400" b="0" i="0">
                <a:solidFill>
                  <a:schemeClr val="tx2"/>
                </a:solidFill>
                <a:latin typeface="Calibri Light"/>
                <a:cs typeface="Calibri Light"/>
              </a:defRPr>
            </a:lvl2pPr>
            <a:lvl3pPr marL="12573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 sz="2400" b="0" i="0">
                <a:solidFill>
                  <a:schemeClr val="tx2"/>
                </a:solidFill>
                <a:latin typeface="Calibri Light"/>
                <a:cs typeface="Calibri Light"/>
              </a:defRPr>
            </a:lvl3pPr>
            <a:lvl4pPr>
              <a:defRPr sz="1800">
                <a:latin typeface="Roboto   "/>
                <a:cs typeface="Roboto   "/>
              </a:defRPr>
            </a:lvl4pPr>
            <a:lvl5pPr>
              <a:defRPr sz="1800">
                <a:latin typeface="Roboto   "/>
                <a:cs typeface="Roboto   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Calibri Regular for level 1</a:t>
            </a:r>
          </a:p>
          <a:p>
            <a:pPr lvl="1"/>
            <a:r>
              <a:rPr lang="en-US" dirty="0"/>
              <a:t>Calibri Light level 2</a:t>
            </a:r>
          </a:p>
          <a:p>
            <a:pPr marL="1257300" marR="0" lvl="2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Char char="-"/>
              <a:tabLst/>
              <a:defRPr/>
            </a:pPr>
            <a:r>
              <a:rPr lang="en-US" dirty="0"/>
              <a:t>Calibri Light level 3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4556606" y="1600201"/>
            <a:ext cx="0" cy="4198994"/>
          </a:xfrm>
          <a:prstGeom prst="line">
            <a:avLst/>
          </a:prstGeom>
          <a:ln w="12700"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5289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04789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Parallelogram 4"/>
          <p:cNvSpPr/>
          <p:nvPr userDrawn="1"/>
        </p:nvSpPr>
        <p:spPr>
          <a:xfrm>
            <a:off x="-13265" y="1343561"/>
            <a:ext cx="6290693" cy="1447503"/>
          </a:xfrm>
          <a:custGeom>
            <a:avLst/>
            <a:gdLst>
              <a:gd name="connsiteX0" fmla="*/ 0 w 7393214"/>
              <a:gd name="connsiteY0" fmla="*/ 1442357 h 1442357"/>
              <a:gd name="connsiteX1" fmla="*/ 360589 w 7393214"/>
              <a:gd name="connsiteY1" fmla="*/ 0 h 1442357"/>
              <a:gd name="connsiteX2" fmla="*/ 7393214 w 7393214"/>
              <a:gd name="connsiteY2" fmla="*/ 0 h 1442357"/>
              <a:gd name="connsiteX3" fmla="*/ 7032625 w 7393214"/>
              <a:gd name="connsiteY3" fmla="*/ 1442357 h 1442357"/>
              <a:gd name="connsiteX4" fmla="*/ 0 w 7393214"/>
              <a:gd name="connsiteY4" fmla="*/ 1442357 h 1442357"/>
              <a:gd name="connsiteX0" fmla="*/ 0 w 7892143"/>
              <a:gd name="connsiteY0" fmla="*/ 1442357 h 1442357"/>
              <a:gd name="connsiteX1" fmla="*/ 360589 w 7892143"/>
              <a:gd name="connsiteY1" fmla="*/ 0 h 1442357"/>
              <a:gd name="connsiteX2" fmla="*/ 7892143 w 7892143"/>
              <a:gd name="connsiteY2" fmla="*/ 0 h 1442357"/>
              <a:gd name="connsiteX3" fmla="*/ 7032625 w 7892143"/>
              <a:gd name="connsiteY3" fmla="*/ 1442357 h 1442357"/>
              <a:gd name="connsiteX4" fmla="*/ 0 w 7892143"/>
              <a:gd name="connsiteY4" fmla="*/ 1442357 h 1442357"/>
              <a:gd name="connsiteX0" fmla="*/ 0 w 7892143"/>
              <a:gd name="connsiteY0" fmla="*/ 1442357 h 1442357"/>
              <a:gd name="connsiteX1" fmla="*/ 1558017 w 7892143"/>
              <a:gd name="connsiteY1" fmla="*/ 0 h 1442357"/>
              <a:gd name="connsiteX2" fmla="*/ 7892143 w 7892143"/>
              <a:gd name="connsiteY2" fmla="*/ 0 h 1442357"/>
              <a:gd name="connsiteX3" fmla="*/ 7032625 w 7892143"/>
              <a:gd name="connsiteY3" fmla="*/ 1442357 h 1442357"/>
              <a:gd name="connsiteX4" fmla="*/ 0 w 7892143"/>
              <a:gd name="connsiteY4" fmla="*/ 1442357 h 1442357"/>
              <a:gd name="connsiteX0" fmla="*/ 20411 w 7912554"/>
              <a:gd name="connsiteY0" fmla="*/ 1469572 h 1469572"/>
              <a:gd name="connsiteX1" fmla="*/ 0 w 7912554"/>
              <a:gd name="connsiteY1" fmla="*/ 0 h 1469572"/>
              <a:gd name="connsiteX2" fmla="*/ 7912554 w 7912554"/>
              <a:gd name="connsiteY2" fmla="*/ 27215 h 1469572"/>
              <a:gd name="connsiteX3" fmla="*/ 7053036 w 7912554"/>
              <a:gd name="connsiteY3" fmla="*/ 1469572 h 1469572"/>
              <a:gd name="connsiteX4" fmla="*/ 20411 w 7912554"/>
              <a:gd name="connsiteY4" fmla="*/ 1469572 h 1469572"/>
              <a:gd name="connsiteX0" fmla="*/ 0 w 7892143"/>
              <a:gd name="connsiteY0" fmla="*/ 1442357 h 1442357"/>
              <a:gd name="connsiteX1" fmla="*/ 1621518 w 7892143"/>
              <a:gd name="connsiteY1" fmla="*/ 18142 h 1442357"/>
              <a:gd name="connsiteX2" fmla="*/ 7892143 w 7892143"/>
              <a:gd name="connsiteY2" fmla="*/ 0 h 1442357"/>
              <a:gd name="connsiteX3" fmla="*/ 7032625 w 7892143"/>
              <a:gd name="connsiteY3" fmla="*/ 1442357 h 1442357"/>
              <a:gd name="connsiteX4" fmla="*/ 0 w 7892143"/>
              <a:gd name="connsiteY4" fmla="*/ 1442357 h 1442357"/>
              <a:gd name="connsiteX0" fmla="*/ 0 w 6295572"/>
              <a:gd name="connsiteY0" fmla="*/ 1451429 h 1451429"/>
              <a:gd name="connsiteX1" fmla="*/ 24947 w 6295572"/>
              <a:gd name="connsiteY1" fmla="*/ 18142 h 1451429"/>
              <a:gd name="connsiteX2" fmla="*/ 6295572 w 6295572"/>
              <a:gd name="connsiteY2" fmla="*/ 0 h 1451429"/>
              <a:gd name="connsiteX3" fmla="*/ 5436054 w 6295572"/>
              <a:gd name="connsiteY3" fmla="*/ 1442357 h 1451429"/>
              <a:gd name="connsiteX4" fmla="*/ 0 w 6295572"/>
              <a:gd name="connsiteY4" fmla="*/ 1451429 h 1451429"/>
              <a:gd name="connsiteX0" fmla="*/ 274410 w 6569982"/>
              <a:gd name="connsiteY0" fmla="*/ 1451429 h 1451429"/>
              <a:gd name="connsiteX1" fmla="*/ 0 w 6569982"/>
              <a:gd name="connsiteY1" fmla="*/ 18142 h 1451429"/>
              <a:gd name="connsiteX2" fmla="*/ 6569982 w 6569982"/>
              <a:gd name="connsiteY2" fmla="*/ 0 h 1451429"/>
              <a:gd name="connsiteX3" fmla="*/ 5710464 w 6569982"/>
              <a:gd name="connsiteY3" fmla="*/ 1442357 h 1451429"/>
              <a:gd name="connsiteX4" fmla="*/ 274410 w 6569982"/>
              <a:gd name="connsiteY4" fmla="*/ 1451429 h 1451429"/>
              <a:gd name="connsiteX0" fmla="*/ 0 w 6295572"/>
              <a:gd name="connsiteY0" fmla="*/ 1451429 h 1451429"/>
              <a:gd name="connsiteX1" fmla="*/ 6804 w 6295572"/>
              <a:gd name="connsiteY1" fmla="*/ 27214 h 1451429"/>
              <a:gd name="connsiteX2" fmla="*/ 6295572 w 6295572"/>
              <a:gd name="connsiteY2" fmla="*/ 0 h 1451429"/>
              <a:gd name="connsiteX3" fmla="*/ 5436054 w 6295572"/>
              <a:gd name="connsiteY3" fmla="*/ 1442357 h 1451429"/>
              <a:gd name="connsiteX4" fmla="*/ 0 w 6295572"/>
              <a:gd name="connsiteY4" fmla="*/ 1451429 h 1451429"/>
              <a:gd name="connsiteX0" fmla="*/ 52961 w 6288768"/>
              <a:gd name="connsiteY0" fmla="*/ 1451429 h 1451429"/>
              <a:gd name="connsiteX1" fmla="*/ 0 w 6288768"/>
              <a:gd name="connsiteY1" fmla="*/ 27214 h 1451429"/>
              <a:gd name="connsiteX2" fmla="*/ 6288768 w 6288768"/>
              <a:gd name="connsiteY2" fmla="*/ 0 h 1451429"/>
              <a:gd name="connsiteX3" fmla="*/ 5429250 w 6288768"/>
              <a:gd name="connsiteY3" fmla="*/ 1442357 h 1451429"/>
              <a:gd name="connsiteX4" fmla="*/ 52961 w 6288768"/>
              <a:gd name="connsiteY4" fmla="*/ 1451429 h 1451429"/>
              <a:gd name="connsiteX0" fmla="*/ 667 w 6288768"/>
              <a:gd name="connsiteY0" fmla="*/ 1451429 h 1451429"/>
              <a:gd name="connsiteX1" fmla="*/ 0 w 6288768"/>
              <a:gd name="connsiteY1" fmla="*/ 27214 h 1451429"/>
              <a:gd name="connsiteX2" fmla="*/ 6288768 w 6288768"/>
              <a:gd name="connsiteY2" fmla="*/ 0 h 1451429"/>
              <a:gd name="connsiteX3" fmla="*/ 5429250 w 6288768"/>
              <a:gd name="connsiteY3" fmla="*/ 1442357 h 1451429"/>
              <a:gd name="connsiteX4" fmla="*/ 667 w 6288768"/>
              <a:gd name="connsiteY4" fmla="*/ 1451429 h 1451429"/>
              <a:gd name="connsiteX0" fmla="*/ 1 w 6288102"/>
              <a:gd name="connsiteY0" fmla="*/ 1451429 h 1451429"/>
              <a:gd name="connsiteX1" fmla="*/ 126334 w 6288102"/>
              <a:gd name="connsiteY1" fmla="*/ 27214 h 1451429"/>
              <a:gd name="connsiteX2" fmla="*/ 6288102 w 6288102"/>
              <a:gd name="connsiteY2" fmla="*/ 0 h 1451429"/>
              <a:gd name="connsiteX3" fmla="*/ 5428584 w 6288102"/>
              <a:gd name="connsiteY3" fmla="*/ 1442357 h 1451429"/>
              <a:gd name="connsiteX4" fmla="*/ 1 w 6288102"/>
              <a:gd name="connsiteY4" fmla="*/ 1451429 h 1451429"/>
              <a:gd name="connsiteX0" fmla="*/ 8138 w 6296239"/>
              <a:gd name="connsiteY0" fmla="*/ 1451429 h 1451429"/>
              <a:gd name="connsiteX1" fmla="*/ 0 w 6296239"/>
              <a:gd name="connsiteY1" fmla="*/ 19743 h 1451429"/>
              <a:gd name="connsiteX2" fmla="*/ 6296239 w 6296239"/>
              <a:gd name="connsiteY2" fmla="*/ 0 h 1451429"/>
              <a:gd name="connsiteX3" fmla="*/ 5436721 w 6296239"/>
              <a:gd name="connsiteY3" fmla="*/ 1442357 h 1451429"/>
              <a:gd name="connsiteX4" fmla="*/ 8138 w 6296239"/>
              <a:gd name="connsiteY4" fmla="*/ 1451429 h 1451429"/>
              <a:gd name="connsiteX0" fmla="*/ 8138 w 6296239"/>
              <a:gd name="connsiteY0" fmla="*/ 1451429 h 1451429"/>
              <a:gd name="connsiteX1" fmla="*/ 0 w 6296239"/>
              <a:gd name="connsiteY1" fmla="*/ 19743 h 1451429"/>
              <a:gd name="connsiteX2" fmla="*/ 6296239 w 6296239"/>
              <a:gd name="connsiteY2" fmla="*/ 0 h 1451429"/>
              <a:gd name="connsiteX3" fmla="*/ 5436721 w 6296239"/>
              <a:gd name="connsiteY3" fmla="*/ 1442357 h 1451429"/>
              <a:gd name="connsiteX4" fmla="*/ 220517 w 6296239"/>
              <a:gd name="connsiteY4" fmla="*/ 1450895 h 1451429"/>
              <a:gd name="connsiteX5" fmla="*/ 8138 w 6296239"/>
              <a:gd name="connsiteY5" fmla="*/ 1451429 h 1451429"/>
              <a:gd name="connsiteX0" fmla="*/ 8138 w 6296239"/>
              <a:gd name="connsiteY0" fmla="*/ 1451429 h 1451429"/>
              <a:gd name="connsiteX1" fmla="*/ 0 w 6296239"/>
              <a:gd name="connsiteY1" fmla="*/ 19743 h 1451429"/>
              <a:gd name="connsiteX2" fmla="*/ 6296239 w 6296239"/>
              <a:gd name="connsiteY2" fmla="*/ 0 h 1451429"/>
              <a:gd name="connsiteX3" fmla="*/ 5436721 w 6296239"/>
              <a:gd name="connsiteY3" fmla="*/ 1442357 h 1451429"/>
              <a:gd name="connsiteX4" fmla="*/ 369929 w 6296239"/>
              <a:gd name="connsiteY4" fmla="*/ 1353777 h 1451429"/>
              <a:gd name="connsiteX5" fmla="*/ 8138 w 6296239"/>
              <a:gd name="connsiteY5" fmla="*/ 1451429 h 1451429"/>
              <a:gd name="connsiteX0" fmla="*/ 8138 w 6296239"/>
              <a:gd name="connsiteY0" fmla="*/ 1451429 h 1480777"/>
              <a:gd name="connsiteX1" fmla="*/ 0 w 6296239"/>
              <a:gd name="connsiteY1" fmla="*/ 19743 h 1480777"/>
              <a:gd name="connsiteX2" fmla="*/ 6296239 w 6296239"/>
              <a:gd name="connsiteY2" fmla="*/ 0 h 1480777"/>
              <a:gd name="connsiteX3" fmla="*/ 5436721 w 6296239"/>
              <a:gd name="connsiteY3" fmla="*/ 1442357 h 1480777"/>
              <a:gd name="connsiteX4" fmla="*/ 205576 w 6296239"/>
              <a:gd name="connsiteY4" fmla="*/ 1480777 h 1480777"/>
              <a:gd name="connsiteX5" fmla="*/ 8138 w 6296239"/>
              <a:gd name="connsiteY5" fmla="*/ 1451429 h 1480777"/>
              <a:gd name="connsiteX0" fmla="*/ 4 w 6303046"/>
              <a:gd name="connsiteY0" fmla="*/ 1077899 h 1480777"/>
              <a:gd name="connsiteX1" fmla="*/ 6807 w 6303046"/>
              <a:gd name="connsiteY1" fmla="*/ 19743 h 1480777"/>
              <a:gd name="connsiteX2" fmla="*/ 6303046 w 6303046"/>
              <a:gd name="connsiteY2" fmla="*/ 0 h 1480777"/>
              <a:gd name="connsiteX3" fmla="*/ 5443528 w 6303046"/>
              <a:gd name="connsiteY3" fmla="*/ 1442357 h 1480777"/>
              <a:gd name="connsiteX4" fmla="*/ 212383 w 6303046"/>
              <a:gd name="connsiteY4" fmla="*/ 1480777 h 1480777"/>
              <a:gd name="connsiteX5" fmla="*/ 4 w 6303046"/>
              <a:gd name="connsiteY5" fmla="*/ 1077899 h 1480777"/>
              <a:gd name="connsiteX0" fmla="*/ 49091 w 6352133"/>
              <a:gd name="connsiteY0" fmla="*/ 1077899 h 1480777"/>
              <a:gd name="connsiteX1" fmla="*/ 55894 w 6352133"/>
              <a:gd name="connsiteY1" fmla="*/ 19743 h 1480777"/>
              <a:gd name="connsiteX2" fmla="*/ 6352133 w 6352133"/>
              <a:gd name="connsiteY2" fmla="*/ 0 h 1480777"/>
              <a:gd name="connsiteX3" fmla="*/ 5492615 w 6352133"/>
              <a:gd name="connsiteY3" fmla="*/ 1442357 h 1480777"/>
              <a:gd name="connsiteX4" fmla="*/ 0 w 6352133"/>
              <a:gd name="connsiteY4" fmla="*/ 1480777 h 1480777"/>
              <a:gd name="connsiteX5" fmla="*/ 49091 w 6352133"/>
              <a:gd name="connsiteY5" fmla="*/ 1077899 h 1480777"/>
              <a:gd name="connsiteX0" fmla="*/ 4268 w 6307310"/>
              <a:gd name="connsiteY0" fmla="*/ 1077899 h 1480777"/>
              <a:gd name="connsiteX1" fmla="*/ 11071 w 6307310"/>
              <a:gd name="connsiteY1" fmla="*/ 19743 h 1480777"/>
              <a:gd name="connsiteX2" fmla="*/ 6307310 w 6307310"/>
              <a:gd name="connsiteY2" fmla="*/ 0 h 1480777"/>
              <a:gd name="connsiteX3" fmla="*/ 5447792 w 6307310"/>
              <a:gd name="connsiteY3" fmla="*/ 1442357 h 1480777"/>
              <a:gd name="connsiteX4" fmla="*/ 0 w 6307310"/>
              <a:gd name="connsiteY4" fmla="*/ 1480777 h 1480777"/>
              <a:gd name="connsiteX5" fmla="*/ 4268 w 6307310"/>
              <a:gd name="connsiteY5" fmla="*/ 1077899 h 1480777"/>
              <a:gd name="connsiteX0" fmla="*/ 144 w 6303186"/>
              <a:gd name="connsiteY0" fmla="*/ 1077899 h 1458594"/>
              <a:gd name="connsiteX1" fmla="*/ 6947 w 6303186"/>
              <a:gd name="connsiteY1" fmla="*/ 19743 h 1458594"/>
              <a:gd name="connsiteX2" fmla="*/ 6303186 w 6303186"/>
              <a:gd name="connsiteY2" fmla="*/ 0 h 1458594"/>
              <a:gd name="connsiteX3" fmla="*/ 5443668 w 6303186"/>
              <a:gd name="connsiteY3" fmla="*/ 1442357 h 1458594"/>
              <a:gd name="connsiteX4" fmla="*/ 6968 w 6303186"/>
              <a:gd name="connsiteY4" fmla="*/ 1458594 h 1458594"/>
              <a:gd name="connsiteX5" fmla="*/ 144 w 6303186"/>
              <a:gd name="connsiteY5" fmla="*/ 1077899 h 1458594"/>
              <a:gd name="connsiteX0" fmla="*/ 144 w 6303186"/>
              <a:gd name="connsiteY0" fmla="*/ 1077899 h 1442357"/>
              <a:gd name="connsiteX1" fmla="*/ 6947 w 6303186"/>
              <a:gd name="connsiteY1" fmla="*/ 19743 h 1442357"/>
              <a:gd name="connsiteX2" fmla="*/ 6303186 w 6303186"/>
              <a:gd name="connsiteY2" fmla="*/ 0 h 1442357"/>
              <a:gd name="connsiteX3" fmla="*/ 5443668 w 6303186"/>
              <a:gd name="connsiteY3" fmla="*/ 1442357 h 1442357"/>
              <a:gd name="connsiteX4" fmla="*/ 6968 w 6303186"/>
              <a:gd name="connsiteY4" fmla="*/ 1430865 h 1442357"/>
              <a:gd name="connsiteX5" fmla="*/ 144 w 6303186"/>
              <a:gd name="connsiteY5" fmla="*/ 1077899 h 1442357"/>
              <a:gd name="connsiteX0" fmla="*/ 303 w 6303345"/>
              <a:gd name="connsiteY0" fmla="*/ 1077899 h 1458594"/>
              <a:gd name="connsiteX1" fmla="*/ 7106 w 6303345"/>
              <a:gd name="connsiteY1" fmla="*/ 19743 h 1458594"/>
              <a:gd name="connsiteX2" fmla="*/ 6303345 w 6303345"/>
              <a:gd name="connsiteY2" fmla="*/ 0 h 1458594"/>
              <a:gd name="connsiteX3" fmla="*/ 5443827 w 6303345"/>
              <a:gd name="connsiteY3" fmla="*/ 1442357 h 1458594"/>
              <a:gd name="connsiteX4" fmla="*/ 1581 w 6303345"/>
              <a:gd name="connsiteY4" fmla="*/ 1458594 h 1458594"/>
              <a:gd name="connsiteX5" fmla="*/ 303 w 6303345"/>
              <a:gd name="connsiteY5" fmla="*/ 1077899 h 1458594"/>
              <a:gd name="connsiteX0" fmla="*/ 303 w 6303345"/>
              <a:gd name="connsiteY0" fmla="*/ 1091431 h 1472126"/>
              <a:gd name="connsiteX1" fmla="*/ 12652 w 6303345"/>
              <a:gd name="connsiteY1" fmla="*/ 0 h 1472126"/>
              <a:gd name="connsiteX2" fmla="*/ 6303345 w 6303345"/>
              <a:gd name="connsiteY2" fmla="*/ 13532 h 1472126"/>
              <a:gd name="connsiteX3" fmla="*/ 5443827 w 6303345"/>
              <a:gd name="connsiteY3" fmla="*/ 1455889 h 1472126"/>
              <a:gd name="connsiteX4" fmla="*/ 1581 w 6303345"/>
              <a:gd name="connsiteY4" fmla="*/ 1472126 h 1472126"/>
              <a:gd name="connsiteX5" fmla="*/ 303 w 6303345"/>
              <a:gd name="connsiteY5" fmla="*/ 1091431 h 1472126"/>
              <a:gd name="connsiteX0" fmla="*/ 303 w 6303345"/>
              <a:gd name="connsiteY0" fmla="*/ 1077899 h 1458594"/>
              <a:gd name="connsiteX1" fmla="*/ 12652 w 6303345"/>
              <a:gd name="connsiteY1" fmla="*/ 3105 h 1458594"/>
              <a:gd name="connsiteX2" fmla="*/ 6303345 w 6303345"/>
              <a:gd name="connsiteY2" fmla="*/ 0 h 1458594"/>
              <a:gd name="connsiteX3" fmla="*/ 5443827 w 6303345"/>
              <a:gd name="connsiteY3" fmla="*/ 1442357 h 1458594"/>
              <a:gd name="connsiteX4" fmla="*/ 1581 w 6303345"/>
              <a:gd name="connsiteY4" fmla="*/ 1458594 h 1458594"/>
              <a:gd name="connsiteX5" fmla="*/ 303 w 6303345"/>
              <a:gd name="connsiteY5" fmla="*/ 1077899 h 1458594"/>
              <a:gd name="connsiteX0" fmla="*/ 109642 w 6301764"/>
              <a:gd name="connsiteY0" fmla="*/ 861615 h 1458594"/>
              <a:gd name="connsiteX1" fmla="*/ 11071 w 6301764"/>
              <a:gd name="connsiteY1" fmla="*/ 3105 h 1458594"/>
              <a:gd name="connsiteX2" fmla="*/ 6301764 w 6301764"/>
              <a:gd name="connsiteY2" fmla="*/ 0 h 1458594"/>
              <a:gd name="connsiteX3" fmla="*/ 5442246 w 6301764"/>
              <a:gd name="connsiteY3" fmla="*/ 1442357 h 1458594"/>
              <a:gd name="connsiteX4" fmla="*/ 0 w 6301764"/>
              <a:gd name="connsiteY4" fmla="*/ 1458594 h 1458594"/>
              <a:gd name="connsiteX5" fmla="*/ 109642 w 6301764"/>
              <a:gd name="connsiteY5" fmla="*/ 861615 h 1458594"/>
              <a:gd name="connsiteX0" fmla="*/ 15360 w 6301764"/>
              <a:gd name="connsiteY0" fmla="*/ 861615 h 1458594"/>
              <a:gd name="connsiteX1" fmla="*/ 11071 w 6301764"/>
              <a:gd name="connsiteY1" fmla="*/ 3105 h 1458594"/>
              <a:gd name="connsiteX2" fmla="*/ 6301764 w 6301764"/>
              <a:gd name="connsiteY2" fmla="*/ 0 h 1458594"/>
              <a:gd name="connsiteX3" fmla="*/ 5442246 w 6301764"/>
              <a:gd name="connsiteY3" fmla="*/ 1442357 h 1458594"/>
              <a:gd name="connsiteX4" fmla="*/ 0 w 6301764"/>
              <a:gd name="connsiteY4" fmla="*/ 1458594 h 1458594"/>
              <a:gd name="connsiteX5" fmla="*/ 15360 w 6301764"/>
              <a:gd name="connsiteY5" fmla="*/ 861615 h 1458594"/>
              <a:gd name="connsiteX0" fmla="*/ 9814 w 6296218"/>
              <a:gd name="connsiteY0" fmla="*/ 861615 h 1453048"/>
              <a:gd name="connsiteX1" fmla="*/ 5525 w 6296218"/>
              <a:gd name="connsiteY1" fmla="*/ 3105 h 1453048"/>
              <a:gd name="connsiteX2" fmla="*/ 6296218 w 6296218"/>
              <a:gd name="connsiteY2" fmla="*/ 0 h 1453048"/>
              <a:gd name="connsiteX3" fmla="*/ 5436700 w 6296218"/>
              <a:gd name="connsiteY3" fmla="*/ 1442357 h 1453048"/>
              <a:gd name="connsiteX4" fmla="*/ 0 w 6296218"/>
              <a:gd name="connsiteY4" fmla="*/ 1453048 h 1453048"/>
              <a:gd name="connsiteX5" fmla="*/ 9814 w 6296218"/>
              <a:gd name="connsiteY5" fmla="*/ 861615 h 1453048"/>
              <a:gd name="connsiteX0" fmla="*/ 4289 w 6290693"/>
              <a:gd name="connsiteY0" fmla="*/ 861615 h 1453048"/>
              <a:gd name="connsiteX1" fmla="*/ 0 w 6290693"/>
              <a:gd name="connsiteY1" fmla="*/ 3105 h 1453048"/>
              <a:gd name="connsiteX2" fmla="*/ 6290693 w 6290693"/>
              <a:gd name="connsiteY2" fmla="*/ 0 h 1453048"/>
              <a:gd name="connsiteX3" fmla="*/ 5431175 w 6290693"/>
              <a:gd name="connsiteY3" fmla="*/ 1442357 h 1453048"/>
              <a:gd name="connsiteX4" fmla="*/ 55481 w 6290693"/>
              <a:gd name="connsiteY4" fmla="*/ 1453048 h 1453048"/>
              <a:gd name="connsiteX5" fmla="*/ 4289 w 6290693"/>
              <a:gd name="connsiteY5" fmla="*/ 861615 h 1453048"/>
              <a:gd name="connsiteX0" fmla="*/ 4289 w 6290693"/>
              <a:gd name="connsiteY0" fmla="*/ 861615 h 1453048"/>
              <a:gd name="connsiteX1" fmla="*/ 0 w 6290693"/>
              <a:gd name="connsiteY1" fmla="*/ 3105 h 1453048"/>
              <a:gd name="connsiteX2" fmla="*/ 6290693 w 6290693"/>
              <a:gd name="connsiteY2" fmla="*/ 0 h 1453048"/>
              <a:gd name="connsiteX3" fmla="*/ 5431175 w 6290693"/>
              <a:gd name="connsiteY3" fmla="*/ 1442357 h 1453048"/>
              <a:gd name="connsiteX4" fmla="*/ 11113 w 6290693"/>
              <a:gd name="connsiteY4" fmla="*/ 1453048 h 1453048"/>
              <a:gd name="connsiteX5" fmla="*/ 4289 w 6290693"/>
              <a:gd name="connsiteY5" fmla="*/ 861615 h 1453048"/>
              <a:gd name="connsiteX0" fmla="*/ 4289 w 6290693"/>
              <a:gd name="connsiteY0" fmla="*/ 861615 h 1447503"/>
              <a:gd name="connsiteX1" fmla="*/ 0 w 6290693"/>
              <a:gd name="connsiteY1" fmla="*/ 3105 h 1447503"/>
              <a:gd name="connsiteX2" fmla="*/ 6290693 w 6290693"/>
              <a:gd name="connsiteY2" fmla="*/ 0 h 1447503"/>
              <a:gd name="connsiteX3" fmla="*/ 5431175 w 6290693"/>
              <a:gd name="connsiteY3" fmla="*/ 1442357 h 1447503"/>
              <a:gd name="connsiteX4" fmla="*/ 5567 w 6290693"/>
              <a:gd name="connsiteY4" fmla="*/ 1447503 h 1447503"/>
              <a:gd name="connsiteX5" fmla="*/ 4289 w 6290693"/>
              <a:gd name="connsiteY5" fmla="*/ 861615 h 14475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90693" h="1447503">
                <a:moveTo>
                  <a:pt x="4289" y="861615"/>
                </a:moveTo>
                <a:cubicBezTo>
                  <a:pt x="4067" y="386877"/>
                  <a:pt x="222" y="477843"/>
                  <a:pt x="0" y="3105"/>
                </a:cubicBezTo>
                <a:lnTo>
                  <a:pt x="6290693" y="0"/>
                </a:lnTo>
                <a:lnTo>
                  <a:pt x="5431175" y="1442357"/>
                </a:lnTo>
                <a:lnTo>
                  <a:pt x="5567" y="1447503"/>
                </a:lnTo>
                <a:cubicBezTo>
                  <a:pt x="6990" y="1313210"/>
                  <a:pt x="2866" y="995908"/>
                  <a:pt x="4289" y="861615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00" dirty="0">
              <a:solidFill>
                <a:srgbClr val="006BB6"/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796964"/>
            <a:ext cx="5711152" cy="631568"/>
          </a:xfrm>
          <a:prstGeom prst="rect">
            <a:avLst/>
          </a:prstGeom>
        </p:spPr>
        <p:txBody>
          <a:bodyPr vert="horz"/>
          <a:lstStyle>
            <a:lvl1pPr marL="0" indent="344488" algn="l">
              <a:buNone/>
              <a:defRPr sz="2700">
                <a:solidFill>
                  <a:srgbClr val="006BB6"/>
                </a:solidFill>
                <a:latin typeface="Calibri Light"/>
              </a:defRPr>
            </a:lvl1pPr>
          </a:lstStyle>
          <a:p>
            <a:pPr lvl="0"/>
            <a:r>
              <a:rPr lang="en-US" dirty="0"/>
              <a:t>Chapter Divider in Calibri Light</a:t>
            </a:r>
          </a:p>
        </p:txBody>
      </p:sp>
    </p:spTree>
    <p:extLst>
      <p:ext uri="{BB962C8B-B14F-4D97-AF65-F5344CB8AC3E}">
        <p14:creationId xmlns:p14="http://schemas.microsoft.com/office/powerpoint/2010/main" val="1290333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84"/>
            <a:ext cx="9144000" cy="68534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 algn="l">
              <a:defRPr sz="6000" baseline="0">
                <a:solidFill>
                  <a:schemeClr val="bg1"/>
                </a:solidFill>
                <a:latin typeface="Calibri Light"/>
              </a:defRPr>
            </a:lvl1pPr>
          </a:lstStyle>
          <a:p>
            <a:r>
              <a:rPr lang="en-US" dirty="0"/>
              <a:t>Graphs or charts</a:t>
            </a:r>
          </a:p>
        </p:txBody>
      </p:sp>
    </p:spTree>
    <p:extLst>
      <p:ext uri="{BB962C8B-B14F-4D97-AF65-F5344CB8AC3E}">
        <p14:creationId xmlns:p14="http://schemas.microsoft.com/office/powerpoint/2010/main" val="5712259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194" y="8194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742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  <p:sldLayoutId id="2147483656" r:id="rId3"/>
    <p:sldLayoutId id="2147483650" r:id="rId4"/>
    <p:sldLayoutId id="2147483652" r:id="rId5"/>
    <p:sldLayoutId id="2147483653" r:id="rId6"/>
    <p:sldLayoutId id="2147483655" r:id="rId7"/>
    <p:sldLayoutId id="2147483654" r:id="rId8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mp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94356" y="1232855"/>
            <a:ext cx="8470132" cy="1136103"/>
          </a:xfrm>
        </p:spPr>
        <p:txBody>
          <a:bodyPr/>
          <a:lstStyle/>
          <a:p>
            <a:r>
              <a:rPr lang="en-US" b="1" dirty="0">
                <a:solidFill>
                  <a:schemeClr val="tx1"/>
                </a:solidFill>
              </a:rPr>
              <a:t>OHS Act Amendments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Preventing Serious and Repeat Violators</a:t>
            </a:r>
            <a:br>
              <a:rPr lang="en-US" sz="36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Spring 2017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38877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3279" y="2322407"/>
            <a:ext cx="2243095" cy="29269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BB6"/>
                </a:solidFill>
              </a:rPr>
              <a:t>OHS Act Amendments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457199" y="1609100"/>
            <a:ext cx="6840245" cy="4232275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Amendments to OHS Act passed in Spring 2016 have</a:t>
            </a:r>
            <a:r>
              <a:rPr lang="en-US" dirty="0">
                <a:solidFill>
                  <a:schemeClr val="tx1"/>
                </a:solidFill>
              </a:rPr>
              <a:t>:</a:t>
            </a:r>
          </a:p>
          <a:p>
            <a:pPr marL="1085850" lvl="1" indent="-342900"/>
            <a:r>
              <a:rPr lang="en-US" sz="2000" dirty="0"/>
              <a:t>Court Injunction for Repeat Offenders</a:t>
            </a:r>
          </a:p>
          <a:p>
            <a:pPr marL="1085850" lvl="1" indent="-342900"/>
            <a:r>
              <a:rPr lang="en-US" sz="2000" dirty="0"/>
              <a:t>Power to Order Workplace Information</a:t>
            </a:r>
          </a:p>
          <a:p>
            <a:pPr marL="1085850" lvl="1" indent="-342900"/>
            <a:r>
              <a:rPr lang="en-US" sz="2000" dirty="0"/>
              <a:t>Stop Work Order Multiple Sites </a:t>
            </a:r>
          </a:p>
          <a:p>
            <a:pPr marL="1085850" lvl="1" indent="-342900"/>
            <a:r>
              <a:rPr lang="en-US" sz="2000" dirty="0"/>
              <a:t>Reporting Injuries and Incidents (definitions and times)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Amendments come into affect June 12, 2017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4878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BB6"/>
                </a:solidFill>
              </a:rPr>
              <a:t>Court Injunction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Injunction can only be issued by Nova Scotia Supreme Court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Potential candidate is identified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based upon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history of fatalities and/or serious injuries </a:t>
            </a:r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and </a:t>
            </a:r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+mn-lt"/>
                <a:cs typeface="+mn-cs"/>
              </a:rPr>
              <a:t>evidence of repeat violations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BB6"/>
                </a:solidFill>
              </a:rPr>
              <a:t>Case is reviewed with OHS Director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BB6"/>
                </a:solidFill>
              </a:rPr>
              <a:t>Legal review is conducted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6BB6"/>
                </a:solidFill>
              </a:rPr>
              <a:t>Legal process initiated in some cases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006BB6"/>
                </a:solidFill>
              </a:rPr>
              <a:t>Outcome: </a:t>
            </a:r>
            <a:r>
              <a:rPr lang="en-US" dirty="0">
                <a:solidFill>
                  <a:srgbClr val="006BB6"/>
                </a:solidFill>
              </a:rPr>
              <a:t>If verdict is guilty, </a:t>
            </a:r>
            <a:r>
              <a:rPr lang="en-US" b="1" dirty="0">
                <a:solidFill>
                  <a:srgbClr val="006BB6"/>
                </a:solidFill>
              </a:rPr>
              <a:t>i</a:t>
            </a:r>
            <a:r>
              <a:rPr lang="en-US" dirty="0">
                <a:solidFill>
                  <a:srgbClr val="006BB6"/>
                </a:solidFill>
              </a:rPr>
              <a:t>ndividual is ordered by court to stop working in particular field or sector for a set period of time with conditions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8735" r="33532" b="40058"/>
          <a:stretch/>
        </p:blipFill>
        <p:spPr>
          <a:xfrm>
            <a:off x="6203852" y="2767818"/>
            <a:ext cx="1883810" cy="15771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243451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006BB6"/>
                </a:solidFill>
              </a:rPr>
              <a:t>Order for Workplace Information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68759"/>
            <a:ext cx="8229600" cy="3842946"/>
          </a:xfrm>
        </p:spPr>
        <p:txBody>
          <a:bodyPr/>
          <a:lstStyle/>
          <a:p>
            <a:endParaRPr lang="en-US" dirty="0"/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Order issued by OHS Director not Officer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Reasonable grounds to ask for notification</a:t>
            </a:r>
          </a:p>
          <a:p>
            <a:pPr marL="108585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Repeated non-compliance with evidence of incidents or potential for serious injury or fatality</a:t>
            </a:r>
          </a:p>
          <a:p>
            <a:pPr marL="108585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No demonstrated interest to be compliant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Order can be issued for maximum of three months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The Order would require the violator to provide worksite location information in order to allow an inspection to occur </a:t>
            </a: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Outcome:  </a:t>
            </a:r>
            <a:r>
              <a:rPr lang="en-US" dirty="0">
                <a:solidFill>
                  <a:schemeClr val="tx1"/>
                </a:solidFill>
              </a:rPr>
              <a:t>achieve sustained compliance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8834" t="13265" r="61554" b="60813"/>
          <a:stretch/>
        </p:blipFill>
        <p:spPr>
          <a:xfrm>
            <a:off x="6516212" y="1249670"/>
            <a:ext cx="1793289" cy="1580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381122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800" dirty="0">
                <a:solidFill>
                  <a:schemeClr val="tx1"/>
                </a:solidFill>
              </a:rPr>
              <a:t>Stop Work Orders (SWO)- Multiple Sites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4320" y="2146380"/>
            <a:ext cx="8229600" cy="421150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Issued by Officer with approval of Director</a:t>
            </a:r>
          </a:p>
          <a:p>
            <a:pPr marL="1085850" lvl="1" indent="-342900"/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Rationale: Issue with potential for serious injury or fatality that may exist in other similar workplaces of the employer</a:t>
            </a:r>
          </a:p>
          <a:p>
            <a:pPr marL="1085850" lvl="1" indent="-342900"/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Repeated non-compliance, such as not adhering to SWO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Inspect other site if at all possible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Information provided to Director for approval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Outcome:	</a:t>
            </a:r>
            <a:r>
              <a:rPr lang="en-US" dirty="0">
                <a:solidFill>
                  <a:schemeClr val="tx1"/>
                </a:solidFill>
              </a:rPr>
              <a:t>a situation where serious injury or fatality could occur 			is stopped until compliance confirmed</a:t>
            </a:r>
          </a:p>
        </p:txBody>
      </p:sp>
    </p:spTree>
    <p:extLst>
      <p:ext uri="{BB962C8B-B14F-4D97-AF65-F5344CB8AC3E}">
        <p14:creationId xmlns:p14="http://schemas.microsoft.com/office/powerpoint/2010/main" val="28961866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Serious Injury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2289"/>
            <a:ext cx="8229600" cy="4211505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Definition changes:</a:t>
            </a:r>
          </a:p>
          <a:p>
            <a:pPr marL="108585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Serious injury – injury that endangers life or causes permanent injury</a:t>
            </a:r>
          </a:p>
          <a:p>
            <a:pPr marL="1085850" lvl="1" indent="-342900">
              <a:buFont typeface="+mj-lt"/>
              <a:buAutoNum type="arabicPeriod"/>
            </a:pPr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List what is meant by serious injury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Reporting times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+mn-lt"/>
                <a:cs typeface="+mn-cs"/>
              </a:rPr>
              <a:t>Align with new definitions for timing of report (fatality- immediately; serious injury-asap not exceeding 24 hrs)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More ways to report (email, mail or phone)</a:t>
            </a:r>
          </a:p>
          <a:p>
            <a:pPr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b="1" dirty="0">
                <a:solidFill>
                  <a:schemeClr val="tx1"/>
                </a:solidFill>
              </a:rPr>
              <a:t>Outcome: 	</a:t>
            </a:r>
            <a:r>
              <a:rPr lang="en-US" dirty="0">
                <a:solidFill>
                  <a:schemeClr val="tx1"/>
                </a:solidFill>
              </a:rPr>
              <a:t>less non-compliance for reporting; better information 			on workplace incidents; more effective use of 					resources to respond in a timely fashion</a:t>
            </a:r>
          </a:p>
        </p:txBody>
      </p:sp>
    </p:spTree>
    <p:extLst>
      <p:ext uri="{BB962C8B-B14F-4D97-AF65-F5344CB8AC3E}">
        <p14:creationId xmlns:p14="http://schemas.microsoft.com/office/powerpoint/2010/main" val="2942787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Serious Injury - 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Unconsciousness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Fracture of the skull, spine, pelvis, arm, leg, ankle, wrist or a major part of the hand or foot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Loss or amputation of a leg, arm, hand, foot, finger, or toe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Third-degree burn 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Loss of sight in one or both eyes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Asphyxiation or poisoning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Any injury that requires admission to hospital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Any injury that endangers life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9444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800" dirty="0">
                <a:solidFill>
                  <a:schemeClr val="tx1"/>
                </a:solidFill>
              </a:rPr>
              <a:t>Serious Incidents</a:t>
            </a:r>
            <a:br>
              <a:rPr lang="en-US" sz="2400" b="1" dirty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chemeClr val="tx1"/>
                </a:solidFill>
              </a:rPr>
              <a:t>That require notification ASAP, and no later than 24 hours</a:t>
            </a:r>
            <a:endParaRPr lang="en-US" sz="5800" b="1" dirty="0">
              <a:solidFill>
                <a:schemeClr val="tx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21079"/>
            <a:ext cx="8229600" cy="3890626"/>
          </a:xfrm>
        </p:spPr>
        <p:txBody>
          <a:bodyPr/>
          <a:lstStyle/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An accidental explosion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major structural failure or collapse of a building or other structure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major release of a hazardous substance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/>
                <a:cs typeface="Calibri"/>
              </a:rPr>
              <a:t>A fall from a work area where fall protection is required by the regulations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7973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52338"/>
            <a:ext cx="8229600" cy="5459367"/>
          </a:xfrm>
        </p:spPr>
        <p:txBody>
          <a:bodyPr/>
          <a:lstStyle/>
          <a:p>
            <a:pPr marL="0" indent="0">
              <a:buNone/>
            </a:pPr>
            <a:endParaRPr lang="en-US" sz="3200" b="1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A copy of Bill 165 can be found at </a:t>
            </a:r>
            <a:r>
              <a:rPr lang="en-US" sz="2000" dirty="0">
                <a:solidFill>
                  <a:schemeClr val="tx1"/>
                </a:solidFill>
              </a:rPr>
              <a:t>http://nslegislature.ca/legc/bills/62nd_2nd/3rd_read/b165.htm</a:t>
            </a:r>
          </a:p>
          <a:p>
            <a:pPr marL="0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For information, contact: </a:t>
            </a:r>
          </a:p>
          <a:p>
            <a:endParaRPr lang="en-US" sz="3200" dirty="0">
              <a:solidFill>
                <a:schemeClr val="tx1"/>
              </a:solidFill>
            </a:endParaRPr>
          </a:p>
          <a:p>
            <a:pPr marL="457200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Nova Scotia </a:t>
            </a:r>
            <a:r>
              <a:rPr lang="en-US" sz="3200" b="1" dirty="0" err="1">
                <a:solidFill>
                  <a:schemeClr val="tx1"/>
                </a:solidFill>
              </a:rPr>
              <a:t>Labour</a:t>
            </a:r>
            <a:r>
              <a:rPr lang="en-US" sz="3200" b="1" dirty="0">
                <a:solidFill>
                  <a:schemeClr val="tx1"/>
                </a:solidFill>
              </a:rPr>
              <a:t> and Advanced Education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Safety Branch, OHS Division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1-800-9-LABOUR / 902-424-5400</a:t>
            </a:r>
          </a:p>
          <a:p>
            <a:pPr marL="457200" lvl="1" indent="0">
              <a:buNone/>
            </a:pPr>
            <a:r>
              <a:rPr lang="en-US" sz="3200" b="1" dirty="0">
                <a:solidFill>
                  <a:schemeClr val="tx1"/>
                </a:solidFill>
              </a:rPr>
              <a:t>or ohsdivision@novscotia.ca</a:t>
            </a:r>
          </a:p>
        </p:txBody>
      </p:sp>
    </p:spTree>
    <p:extLst>
      <p:ext uri="{BB962C8B-B14F-4D97-AF65-F5344CB8AC3E}">
        <p14:creationId xmlns:p14="http://schemas.microsoft.com/office/powerpoint/2010/main" val="30479199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004B8E"/>
      </a:dk1>
      <a:lt1>
        <a:srgbClr val="FFFFFF"/>
      </a:lt1>
      <a:dk2>
        <a:srgbClr val="272727"/>
      </a:dk2>
      <a:lt2>
        <a:srgbClr val="FFFFFE"/>
      </a:lt2>
      <a:accent1>
        <a:srgbClr val="0092D2"/>
      </a:accent1>
      <a:accent2>
        <a:srgbClr val="40B3DC"/>
      </a:accent2>
      <a:accent3>
        <a:srgbClr val="8DCEE6"/>
      </a:accent3>
      <a:accent4>
        <a:srgbClr val="42A5AC"/>
      </a:accent4>
      <a:accent5>
        <a:srgbClr val="79BEC9"/>
      </a:accent5>
      <a:accent6>
        <a:srgbClr val="75A8B7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marL="0" indent="0">
          <a:defRPr sz="2400" b="0" i="0" dirty="0" smtClean="0">
            <a:solidFill>
              <a:srgbClr val="006BB6"/>
            </a:solidFill>
            <a:latin typeface="Calibri Light"/>
            <a:cs typeface="Calibri Light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11575</TotalTime>
  <Words>475</Words>
  <Application>Microsoft Office PowerPoint</Application>
  <PresentationFormat>On-screen Show (4:3)</PresentationFormat>
  <Paragraphs>64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6" baseType="lpstr">
      <vt:lpstr>Arial</vt:lpstr>
      <vt:lpstr>Calibri</vt:lpstr>
      <vt:lpstr>Calibri Light</vt:lpstr>
      <vt:lpstr>Helvetica</vt:lpstr>
      <vt:lpstr>Lucida Grande</vt:lpstr>
      <vt:lpstr>Roboto   </vt:lpstr>
      <vt:lpstr>Office Theme</vt:lpstr>
      <vt:lpstr>OHS Act Amendments Preventing Serious and Repeat Violators Spring 2017 </vt:lpstr>
      <vt:lpstr>OHS Act Amendments</vt:lpstr>
      <vt:lpstr>Court Injunction</vt:lpstr>
      <vt:lpstr>Order for Workplace Information</vt:lpstr>
      <vt:lpstr>Stop Work Orders (SWO)- Multiple Sites</vt:lpstr>
      <vt:lpstr>Serious Injury</vt:lpstr>
      <vt:lpstr>Serious Injury - Examples</vt:lpstr>
      <vt:lpstr>Serious Incidents That require notification ASAP, and no later than 24 hours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MacMillan, John C</cp:lastModifiedBy>
  <cp:revision>186</cp:revision>
  <dcterms:created xsi:type="dcterms:W3CDTF">2014-09-09T17:43:36Z</dcterms:created>
  <dcterms:modified xsi:type="dcterms:W3CDTF">2017-05-17T17:44:19Z</dcterms:modified>
</cp:coreProperties>
</file>